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80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D5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52180AA-DBC8-4208-BFCA-C1F72DEFB6A5}" v="7" dt="2022-07-27T14:35:21.96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70135" autoAdjust="0"/>
  </p:normalViewPr>
  <p:slideViewPr>
    <p:cSldViewPr snapToGrid="0">
      <p:cViewPr varScale="1">
        <p:scale>
          <a:sx n="50" d="100"/>
          <a:sy n="50" d="100"/>
        </p:scale>
        <p:origin x="1482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FDEAB9-E183-497A-830B-B337867FAA32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1A90B7-C42B-4019-9723-A29E655FB9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05666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B1A90B7-C42B-4019-9723-A29E655FB92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44287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EBC01B-7527-4447-8FBB-2298996DFF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CB37432-ED6A-43C5-963D-36F667080A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2986A7-941C-4770-B485-09CC348D1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C6A96D-F771-4088-BE92-A6C052FA8C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BA420E-A87B-4223-8BC9-2CD235344E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64464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884158-3789-4ABC-BC9D-580F7A8938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A373AB-56D0-4A90-8A9B-25CD170CEB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915A8D-EFF6-41F7-A207-34BCBE293F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FFAAFF-1B64-4136-A32D-836F41184A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153E1F-A415-4EF0-9C6A-D2AF64DB93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18529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179FE-DBC7-4470-AD2B-0A8790A444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88E3C5-C788-429E-8762-6C9DA321D3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85C84A-6834-452A-B733-9B7F4AD2DF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DF4485-716B-4252-8823-9E9304921F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EA67B7-B1A7-4E3F-B499-08AD79AC82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10012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807F38-8009-451D-B440-A006F8582C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E90411-5256-47BB-8FA2-5301A8A54E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23DBCF-B017-48E2-BE2D-69AB10251F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C45AAC-49E6-4C96-8AEA-4941F43B45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8F5519F-C702-4E95-B3F4-CC7108F432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94A883-98CD-4652-AE01-CCB3A5CC67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6047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883E90-768C-4DD9-85EB-E904EDEBB3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CFF2AB-3185-4B5A-B532-1E2CF6694B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CA48B3C-6819-4B8F-B18D-74C9896C87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B2985BB-5A25-448E-9D30-541855045DE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4CAFAF4-A406-432C-AA08-7CEBDC58CD2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C0F4EBE-D10C-4761-8DC5-A94A1A64E1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43143BD-E08A-4F5A-AF60-F26EC0C9C0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D5A86F0-9A80-43D4-BC9E-DBD67009C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40723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8756A2-F511-4E84-B235-602E6B9D5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45AB2A3-F02B-41A4-ABEE-B23D642A00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9A8F433-A10C-4318-A170-DD4C19B2D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290DEF-866F-40DF-9631-F6D40F5AE6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7595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CBBBD57-B998-4B8D-A0D0-945C742B41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39179D1-84D6-4017-B242-B9D39F873A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9EA3DD-72AE-40ED-AD29-C84ED9E380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76509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21D5C8-D473-462E-86A5-F16FB0D061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2D2E46-7CBF-4786-8086-D9D5BD434A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B4F6A2-2C2F-4ADF-99CE-ACBE1888E4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ED404E-33CB-4686-B452-E2181F8FDA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1B67271-01BB-4B42-A1ED-5EC8C95EE3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842249-5B40-49B1-92A2-000AF3C94D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24971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CB8F0D-589B-4CFD-831A-5B03AA0116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40130E8-B509-4E45-9882-1AA8BACCC12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3417A2-8B10-47CC-B8C9-F467E1E2C4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6DC26A-0DD2-4D39-B9E1-7ED5DCDB20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583378-886E-453D-AB92-A79137DD8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65E86F-B467-4A92-BE6D-766BD4902D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6784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950465-06CB-4066-8225-7870904676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C1656A-141B-48D9-AEA4-01A67B82D7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B8E2D8-4304-44F2-B72D-3863CC6251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55AE67-B756-4518-8841-BA8E3D9D30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1D0616-FEA7-4DFD-9EA7-75487AEBF7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119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279961-599F-4AAB-B7A0-D26991746ED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85D900-103A-42FA-BF36-15CB5713AD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99E342-BE0B-4C23-92DB-E6E967A5FE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193477-7EB5-41D6-9BAD-0B3DBB5301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59577E-3B89-4CE2-B45A-67B0A2AF8D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40108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B5FADC1-4E09-4BED-92C1-275B0B9A6F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AF3ED5-043D-4EB0-8E34-CEFC2A0413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E1E157-99F4-4722-B4D8-F1600865F1B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F1399E-55E3-492F-9F03-78C6F43AC75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558D3B-157A-4E5A-A088-239328FC58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3810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0B42546-77B6-446B-A40A-8FB322A84B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8350287"/>
              </p:ext>
            </p:extLst>
          </p:nvPr>
        </p:nvGraphicFramePr>
        <p:xfrm>
          <a:off x="647564" y="1458984"/>
          <a:ext cx="10898443" cy="49145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5649">
                  <a:extLst>
                    <a:ext uri="{9D8B030D-6E8A-4147-A177-3AD203B41FA5}">
                      <a16:colId xmlns:a16="http://schemas.microsoft.com/office/drawing/2014/main" val="1558636196"/>
                    </a:ext>
                  </a:extLst>
                </a:gridCol>
                <a:gridCol w="860718">
                  <a:extLst>
                    <a:ext uri="{9D8B030D-6E8A-4147-A177-3AD203B41FA5}">
                      <a16:colId xmlns:a16="http://schemas.microsoft.com/office/drawing/2014/main" val="185067635"/>
                    </a:ext>
                  </a:extLst>
                </a:gridCol>
                <a:gridCol w="616824">
                  <a:extLst>
                    <a:ext uri="{9D8B030D-6E8A-4147-A177-3AD203B41FA5}">
                      <a16:colId xmlns:a16="http://schemas.microsoft.com/office/drawing/2014/main" val="839010137"/>
                    </a:ext>
                  </a:extLst>
                </a:gridCol>
                <a:gridCol w="859279">
                  <a:extLst>
                    <a:ext uri="{9D8B030D-6E8A-4147-A177-3AD203B41FA5}">
                      <a16:colId xmlns:a16="http://schemas.microsoft.com/office/drawing/2014/main" val="2881577828"/>
                    </a:ext>
                  </a:extLst>
                </a:gridCol>
                <a:gridCol w="618263">
                  <a:extLst>
                    <a:ext uri="{9D8B030D-6E8A-4147-A177-3AD203B41FA5}">
                      <a16:colId xmlns:a16="http://schemas.microsoft.com/office/drawing/2014/main" val="2333984587"/>
                    </a:ext>
                  </a:extLst>
                </a:gridCol>
                <a:gridCol w="738771">
                  <a:extLst>
                    <a:ext uri="{9D8B030D-6E8A-4147-A177-3AD203B41FA5}">
                      <a16:colId xmlns:a16="http://schemas.microsoft.com/office/drawing/2014/main" val="2368918563"/>
                    </a:ext>
                  </a:extLst>
                </a:gridCol>
                <a:gridCol w="738771">
                  <a:extLst>
                    <a:ext uri="{9D8B030D-6E8A-4147-A177-3AD203B41FA5}">
                      <a16:colId xmlns:a16="http://schemas.microsoft.com/office/drawing/2014/main" val="493329073"/>
                    </a:ext>
                  </a:extLst>
                </a:gridCol>
                <a:gridCol w="738771">
                  <a:extLst>
                    <a:ext uri="{9D8B030D-6E8A-4147-A177-3AD203B41FA5}">
                      <a16:colId xmlns:a16="http://schemas.microsoft.com/office/drawing/2014/main" val="920426860"/>
                    </a:ext>
                  </a:extLst>
                </a:gridCol>
                <a:gridCol w="738771">
                  <a:extLst>
                    <a:ext uri="{9D8B030D-6E8A-4147-A177-3AD203B41FA5}">
                      <a16:colId xmlns:a16="http://schemas.microsoft.com/office/drawing/2014/main" val="3366675494"/>
                    </a:ext>
                  </a:extLst>
                </a:gridCol>
                <a:gridCol w="738771">
                  <a:extLst>
                    <a:ext uri="{9D8B030D-6E8A-4147-A177-3AD203B41FA5}">
                      <a16:colId xmlns:a16="http://schemas.microsoft.com/office/drawing/2014/main" val="1904794656"/>
                    </a:ext>
                  </a:extLst>
                </a:gridCol>
                <a:gridCol w="821585">
                  <a:extLst>
                    <a:ext uri="{9D8B030D-6E8A-4147-A177-3AD203B41FA5}">
                      <a16:colId xmlns:a16="http://schemas.microsoft.com/office/drawing/2014/main" val="2030266313"/>
                    </a:ext>
                  </a:extLst>
                </a:gridCol>
                <a:gridCol w="655957">
                  <a:extLst>
                    <a:ext uri="{9D8B030D-6E8A-4147-A177-3AD203B41FA5}">
                      <a16:colId xmlns:a16="http://schemas.microsoft.com/office/drawing/2014/main" val="587566285"/>
                    </a:ext>
                  </a:extLst>
                </a:gridCol>
                <a:gridCol w="738771">
                  <a:extLst>
                    <a:ext uri="{9D8B030D-6E8A-4147-A177-3AD203B41FA5}">
                      <a16:colId xmlns:a16="http://schemas.microsoft.com/office/drawing/2014/main" val="1189135501"/>
                    </a:ext>
                  </a:extLst>
                </a:gridCol>
                <a:gridCol w="738771">
                  <a:extLst>
                    <a:ext uri="{9D8B030D-6E8A-4147-A177-3AD203B41FA5}">
                      <a16:colId xmlns:a16="http://schemas.microsoft.com/office/drawing/2014/main" val="3267117065"/>
                    </a:ext>
                  </a:extLst>
                </a:gridCol>
                <a:gridCol w="738771">
                  <a:extLst>
                    <a:ext uri="{9D8B030D-6E8A-4147-A177-3AD203B41FA5}">
                      <a16:colId xmlns:a16="http://schemas.microsoft.com/office/drawing/2014/main" val="1634128704"/>
                    </a:ext>
                  </a:extLst>
                </a:gridCol>
              </a:tblGrid>
              <a:tr h="598212"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13</a:t>
                      </a:r>
                      <a:endParaRPr lang="en-GB" sz="125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14</a:t>
                      </a:r>
                      <a:endParaRPr lang="en-GB" sz="125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5262664"/>
                  </a:ext>
                </a:extLst>
              </a:tr>
              <a:tr h="1438769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+mn-lt"/>
                        </a:rPr>
                        <a:t>Autumn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tx1"/>
                          </a:solidFill>
                          <a:latin typeface="+mn-lt"/>
                        </a:rPr>
                        <a:t>Unit 1 </a:t>
                      </a:r>
                    </a:p>
                    <a:p>
                      <a:pPr algn="ctr"/>
                      <a:r>
                        <a:rPr lang="en-GB" sz="900" b="0" dirty="0">
                          <a:solidFill>
                            <a:schemeClr val="tx1"/>
                          </a:solidFill>
                          <a:latin typeface="+mn-lt"/>
                        </a:rPr>
                        <a:t>PV 10 000 000</a:t>
                      </a:r>
                    </a:p>
                    <a:p>
                      <a:pPr algn="ctr"/>
                      <a:r>
                        <a:rPr lang="en-GB" sz="900" b="0" dirty="0">
                          <a:solidFill>
                            <a:schemeClr val="tx1"/>
                          </a:solidFill>
                          <a:latin typeface="+mn-lt"/>
                        </a:rPr>
                        <a:t>(7 lessons)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tx1"/>
                          </a:solidFill>
                          <a:latin typeface="+mn-lt"/>
                        </a:rPr>
                        <a:t>Unit 2 </a:t>
                      </a:r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Four operations (1)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(10 lessons)</a:t>
                      </a:r>
                      <a:endParaRPr lang="en-GB" sz="125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tx1"/>
                          </a:solidFill>
                          <a:latin typeface="+mn-lt"/>
                        </a:rPr>
                        <a:t>Unit 3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Four operations (2)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(9 lessons)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endParaRPr lang="en-GB" sz="125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endParaRPr lang="en-GB" sz="125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GB" sz="1250" b="1" dirty="0">
                          <a:solidFill>
                            <a:schemeClr val="tx1"/>
                          </a:solidFill>
                          <a:latin typeface="+mn-lt"/>
                        </a:rPr>
                        <a:t>Unit 4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Fractions (1)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(11 lessons)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tx1"/>
                          </a:solidFill>
                          <a:latin typeface="+mn-lt"/>
                        </a:rPr>
                        <a:t>Unit 5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Fractions (2)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(9 lessons)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solidFill>
                            <a:schemeClr val="tx1"/>
                          </a:solidFill>
                          <a:latin typeface="+mn-lt"/>
                        </a:rPr>
                        <a:t>Unit 6</a:t>
                      </a:r>
                    </a:p>
                    <a:p>
                      <a:pPr algn="ctr"/>
                      <a:r>
                        <a:rPr lang="en-GB" sz="1050" b="0" dirty="0">
                          <a:solidFill>
                            <a:schemeClr val="tx1"/>
                          </a:solidFill>
                          <a:latin typeface="+mn-lt"/>
                        </a:rPr>
                        <a:t>Position and direction</a:t>
                      </a:r>
                    </a:p>
                    <a:p>
                      <a:pPr algn="ctr"/>
                      <a:r>
                        <a:rPr lang="en-GB" sz="1050" b="0" dirty="0">
                          <a:solidFill>
                            <a:schemeClr val="tx1"/>
                          </a:solidFill>
                          <a:latin typeface="+mn-lt"/>
                        </a:rPr>
                        <a:t>(4 lessons</a:t>
                      </a:r>
                    </a:p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0941894"/>
                  </a:ext>
                </a:extLst>
              </a:tr>
              <a:tr h="1438769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+mn-lt"/>
                        </a:rPr>
                        <a:t>Spring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tx1"/>
                          </a:solidFill>
                          <a:latin typeface="+mn-lt"/>
                        </a:rPr>
                        <a:t>Unit 7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Decimals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(9 lessons)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tx1"/>
                          </a:solidFill>
                          <a:latin typeface="+mn-lt"/>
                        </a:rPr>
                        <a:t>Unit 8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Percentages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(9 lessons)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1" u="none" dirty="0">
                          <a:solidFill>
                            <a:schemeClr val="tx1"/>
                          </a:solidFill>
                          <a:latin typeface="+mn-lt"/>
                        </a:rPr>
                        <a:t>Unit 9</a:t>
                      </a:r>
                    </a:p>
                    <a:p>
                      <a:pPr algn="ctr"/>
                      <a:r>
                        <a:rPr lang="en-GB" sz="125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Algebra</a:t>
                      </a:r>
                    </a:p>
                    <a:p>
                      <a:pPr algn="ctr"/>
                      <a:r>
                        <a:rPr lang="en-GB" sz="125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(11 lessons)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tx1"/>
                          </a:solidFill>
                          <a:latin typeface="+mn-lt"/>
                        </a:rPr>
                        <a:t>Unit 10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Imperial/Metric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+mn-lt"/>
                        </a:rPr>
                        <a:t>(5 lessons)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tx1"/>
                          </a:solidFill>
                          <a:latin typeface="+mn-lt"/>
                        </a:rPr>
                        <a:t>Unit 11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Perimeter, Area and volume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(11 lessons)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tx1"/>
                          </a:solidFill>
                          <a:latin typeface="+mn-lt"/>
                        </a:rPr>
                        <a:t>Unit 12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Ration &amp; Proportion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(9 lessons)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3263820"/>
                  </a:ext>
                </a:extLst>
              </a:tr>
              <a:tr h="1438769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+mn-lt"/>
                        </a:rPr>
                        <a:t>Summer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tx1"/>
                          </a:solidFill>
                          <a:latin typeface="+mn-lt"/>
                        </a:rPr>
                        <a:t>Unit 13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Properties of shape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(12 lessons)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50" b="1" dirty="0">
                          <a:solidFill>
                            <a:schemeClr val="tx1"/>
                          </a:solidFill>
                          <a:latin typeface="+mn-lt"/>
                        </a:rPr>
                        <a:t>Unit 14 </a:t>
                      </a:r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Problem Solving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(14 lessons)</a:t>
                      </a:r>
                      <a:endParaRPr lang="en-GB" sz="125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tx1"/>
                          </a:solidFill>
                          <a:latin typeface="+mn-lt"/>
                        </a:rPr>
                        <a:t>Unit 15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Statistics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</a:t>
                      </a:r>
                      <a:r>
                        <a:rPr lang="en-GB" sz="1250" b="0">
                          <a:solidFill>
                            <a:schemeClr val="tx1"/>
                          </a:solidFill>
                          <a:latin typeface="+mn-lt"/>
                        </a:rPr>
                        <a:t>10 lessons)</a:t>
                      </a:r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4226249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479D25E6-7DD3-45F0-A83C-A4CFFE46A682}"/>
              </a:ext>
            </a:extLst>
          </p:cNvPr>
          <p:cNvSpPr txBox="1"/>
          <p:nvPr/>
        </p:nvSpPr>
        <p:spPr>
          <a:xfrm>
            <a:off x="647564" y="787320"/>
            <a:ext cx="5021716" cy="461665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txBody>
          <a:bodyPr wrap="square" rtlCol="0" anchor="ctr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Yearly Overview - Year _6_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8393084-8FD8-4008-AED2-5206D76142D8}"/>
              </a:ext>
            </a:extLst>
          </p:cNvPr>
          <p:cNvSpPr txBox="1"/>
          <p:nvPr/>
        </p:nvSpPr>
        <p:spPr>
          <a:xfrm>
            <a:off x="647564" y="177211"/>
            <a:ext cx="8915116" cy="400110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Scheme of Learning - _2022 - 2023________________________ </a:t>
            </a:r>
          </a:p>
        </p:txBody>
      </p:sp>
    </p:spTree>
    <p:extLst>
      <p:ext uri="{BB962C8B-B14F-4D97-AF65-F5344CB8AC3E}">
        <p14:creationId xmlns:p14="http://schemas.microsoft.com/office/powerpoint/2010/main" val="38143363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552</TotalTime>
  <Words>182</Words>
  <Application>Microsoft Office PowerPoint</Application>
  <PresentationFormat>Widescreen</PresentationFormat>
  <Paragraphs>67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Keating, Rose</dc:creator>
  <cp:lastModifiedBy>Head - Denver CE VC Primary School</cp:lastModifiedBy>
  <cp:revision>8</cp:revision>
  <dcterms:created xsi:type="dcterms:W3CDTF">2022-04-21T14:33:47Z</dcterms:created>
  <dcterms:modified xsi:type="dcterms:W3CDTF">2022-09-09T11:59:36Z</dcterms:modified>
</cp:coreProperties>
</file>